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4"/>
  </p:notesMasterIdLst>
  <p:sldIdLst>
    <p:sldId id="313" r:id="rId3"/>
    <p:sldId id="318" r:id="rId4"/>
    <p:sldId id="314" r:id="rId5"/>
    <p:sldId id="317" r:id="rId6"/>
    <p:sldId id="316" r:id="rId7"/>
    <p:sldId id="320" r:id="rId8"/>
    <p:sldId id="263" r:id="rId9"/>
    <p:sldId id="321" r:id="rId10"/>
    <p:sldId id="322" r:id="rId11"/>
    <p:sldId id="308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75699" autoAdjust="0"/>
  </p:normalViewPr>
  <p:slideViewPr>
    <p:cSldViewPr snapToGrid="0">
      <p:cViewPr varScale="1">
        <p:scale>
          <a:sx n="44" d="100"/>
          <a:sy n="44" d="100"/>
        </p:scale>
        <p:origin x="15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300A4-97FC-464C-ACA7-B1169981D704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F493-336A-41C6-80EC-AFF4ED67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0" lvl="8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F493-336A-41C6-80EC-AFF4ED67CA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4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F493-336A-41C6-80EC-AFF4ED67CA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4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F493-336A-41C6-80EC-AFF4ED67CA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0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F493-336A-41C6-80EC-AFF4ED67CA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2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F493-336A-41C6-80EC-AFF4ED67CA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8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F493-336A-41C6-80EC-AFF4ED67CA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48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1F493-336A-41C6-80EC-AFF4ED67C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58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F493-336A-41C6-80EC-AFF4ED67CA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F493-336A-41C6-80EC-AFF4ED67CA7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4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35052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144475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144475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3pPr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3pPr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1444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209800"/>
            <a:ext cx="4038600" cy="3962400"/>
          </a:xfrm>
        </p:spPr>
        <p:txBody>
          <a:bodyPr/>
          <a:lstStyle>
            <a:lvl3pPr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48200" y="2209801"/>
            <a:ext cx="4038600" cy="3962400"/>
          </a:xfrm>
        </p:spPr>
        <p:txBody>
          <a:bodyPr/>
          <a:lstStyle>
            <a:lvl3pPr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1444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12019"/>
            <a:ext cx="4948047" cy="4948047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A7523-6F0F-4B62-A523-787A8D23B678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0C555-F5D6-4C18-B0C0-7FF9C1624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1444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810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1444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925-676E-471B-843B-6C2C9AB23C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B82E-376D-4E72-90B8-B06AA65797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3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4BD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1"/>
          <a:stretch/>
        </p:blipFill>
        <p:spPr>
          <a:xfrm>
            <a:off x="0" y="0"/>
            <a:ext cx="9158169" cy="1491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t="53818" r="15855" b="29591"/>
          <a:stretch/>
        </p:blipFill>
        <p:spPr>
          <a:xfrm>
            <a:off x="-18144" y="6376461"/>
            <a:ext cx="9162144" cy="4815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313667"/>
            <a:ext cx="9144000" cy="45719"/>
          </a:xfrm>
          <a:prstGeom prst="rect">
            <a:avLst/>
          </a:prstGeom>
          <a:solidFill>
            <a:srgbClr val="506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16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www.alintercept.org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8D925-676E-471B-843B-6C2C9AB23C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0B82E-376D-4E72-90B8-B06AA65797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ntercept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ecovery@alintercept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ntercep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55915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3954"/>
          </a:xfrm>
        </p:spPr>
        <p:txBody>
          <a:bodyPr/>
          <a:lstStyle/>
          <a:p>
            <a:r>
              <a:rPr lang="en-US" sz="4000" dirty="0"/>
              <a:t>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049" y="1695382"/>
            <a:ext cx="88979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More information on the 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www.alintercept.org</a:t>
            </a:r>
            <a:r>
              <a:rPr lang="en-US" sz="2800" dirty="0">
                <a:solidFill>
                  <a:prstClr val="black"/>
                </a:solidFill>
              </a:rPr>
              <a:t>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FAQ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Video Tutorials – the videos shown in the User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User Training Seminars (FREE)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Date and locations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Online registration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Contact 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General Inquiries: </a:t>
            </a:r>
            <a:r>
              <a:rPr lang="en-US" sz="2800" dirty="0">
                <a:solidFill>
                  <a:prstClr val="black"/>
                </a:solidFill>
                <a:hlinkClick r:id="rId4"/>
              </a:rPr>
              <a:t>recovery@alintercept.org</a:t>
            </a:r>
            <a:endParaRPr lang="en-US" sz="2800" dirty="0">
              <a:solidFill>
                <a:prstClr val="black"/>
              </a:solidFill>
            </a:endParaRPr>
          </a:p>
          <a:p>
            <a:pPr lvl="1"/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4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5735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24001"/>
          </a:xfrm>
        </p:spPr>
        <p:txBody>
          <a:bodyPr/>
          <a:lstStyle/>
          <a:p>
            <a:r>
              <a:rPr lang="en-US" dirty="0"/>
              <a:t>Background &amp;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15300" cy="451485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Department of Revenue (DOR) system previously only allowed certain State agencies to intercept tax refunds.</a:t>
            </a:r>
          </a:p>
          <a:p>
            <a:r>
              <a:rPr lang="en-US" sz="2800" dirty="0"/>
              <a:t>In 2014 Code of Alabama 1975 Section 40-18-100 and 40-18-103 were amended.</a:t>
            </a:r>
          </a:p>
          <a:p>
            <a:r>
              <a:rPr lang="en-US" sz="2800" dirty="0"/>
              <a:t>This allowed municipal and county entities to participate in the existing program.</a:t>
            </a:r>
          </a:p>
          <a:p>
            <a:r>
              <a:rPr lang="en-US" sz="2800" dirty="0"/>
              <a:t>Stipulation of amendment meant local governments had to use either the Alabama League of Municipalities (ALM) or Association of County Commissions of Alabama (ACCA) as their clearinghouse.</a:t>
            </a:r>
          </a:p>
        </p:txBody>
      </p:sp>
    </p:spTree>
    <p:extLst>
      <p:ext uri="{BB962C8B-B14F-4D97-AF65-F5344CB8AC3E}">
        <p14:creationId xmlns:p14="http://schemas.microsoft.com/office/powerpoint/2010/main" val="176272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4950"/>
          </a:xfrm>
        </p:spPr>
        <p:txBody>
          <a:bodyPr/>
          <a:lstStyle/>
          <a:p>
            <a:r>
              <a:rPr lang="en-US" dirty="0"/>
              <a:t>What is MIS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Municipal Intercept Services (MIS) is only a conduit between participating entities and the Alabama Department of Revenue.</a:t>
            </a:r>
          </a:p>
          <a:p>
            <a:r>
              <a:rPr lang="en-US" sz="2800" dirty="0"/>
              <a:t>Simply allows for the input of debt data and formats and transmits it to the DOR as per their specifications.</a:t>
            </a:r>
          </a:p>
          <a:p>
            <a:r>
              <a:rPr lang="en-US" sz="2800" dirty="0"/>
              <a:t>This allows the DOR to attempt to “intercept” an </a:t>
            </a:r>
            <a:r>
              <a:rPr lang="en-US" sz="2800" b="1" dirty="0">
                <a:solidFill>
                  <a:srgbClr val="FF0000"/>
                </a:solidFill>
              </a:rPr>
              <a:t>INDIVIDUAL’S</a:t>
            </a:r>
            <a:r>
              <a:rPr lang="en-US" sz="2800" dirty="0"/>
              <a:t> State tax refund by matching Social Security Numbers (SSN).</a:t>
            </a:r>
          </a:p>
          <a:p>
            <a:r>
              <a:rPr lang="en-US" sz="2800" dirty="0"/>
              <a:t>MIS will then handle any successfully intercepted money and disburse those funds back to participate entities.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4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4950"/>
          </a:xfrm>
        </p:spPr>
        <p:txBody>
          <a:bodyPr/>
          <a:lstStyle/>
          <a:p>
            <a:r>
              <a:rPr lang="en-US" dirty="0"/>
              <a:t>What MIS is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35" y="1689410"/>
            <a:ext cx="8536329" cy="45806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Municipal Intercept Services (MIS)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a debt collection service or agency.</a:t>
            </a:r>
          </a:p>
          <a:p>
            <a:pPr lvl="1"/>
            <a:r>
              <a:rPr lang="en-US" dirty="0"/>
              <a:t>All forms of traditional debt collection should be attempted before using MIS.</a:t>
            </a:r>
          </a:p>
          <a:p>
            <a:endParaRPr lang="en-US" dirty="0"/>
          </a:p>
          <a:p>
            <a:r>
              <a:rPr lang="en-US" dirty="0"/>
              <a:t>Municipal Intercept Services (MIS) can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validate the accuracy or legality of </a:t>
            </a:r>
            <a:r>
              <a:rPr lang="en-US" b="1" dirty="0">
                <a:solidFill>
                  <a:srgbClr val="FF0000"/>
                </a:solidFill>
              </a:rPr>
              <a:t>ANY</a:t>
            </a:r>
            <a:r>
              <a:rPr lang="en-US" dirty="0"/>
              <a:t> of the debt information.</a:t>
            </a:r>
          </a:p>
          <a:p>
            <a:pPr lvl="1"/>
            <a:r>
              <a:rPr lang="en-US" dirty="0"/>
              <a:t>Solely the responsibility of the participating entity.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8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4950"/>
          </a:xfrm>
        </p:spPr>
        <p:txBody>
          <a:bodyPr/>
          <a:lstStyle/>
          <a:p>
            <a:r>
              <a:rPr lang="en-US" dirty="0"/>
              <a:t>What does MIS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07" y="1800923"/>
            <a:ext cx="8441473" cy="40869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 is provided at </a:t>
            </a:r>
            <a:r>
              <a:rPr lang="en-US" b="1" dirty="0">
                <a:solidFill>
                  <a:srgbClr val="FF0000"/>
                </a:solidFill>
              </a:rPr>
              <a:t>ZERO</a:t>
            </a:r>
            <a:r>
              <a:rPr lang="en-US" dirty="0"/>
              <a:t> cost to eligible participating entities.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special software is needed.</a:t>
            </a:r>
          </a:p>
          <a:p>
            <a:pPr lvl="1"/>
            <a:r>
              <a:rPr lang="en-US" b="1" dirty="0"/>
              <a:t>Use a secure web based portal to the MIS system.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dirty="0"/>
              <a:t>MIS collects a $25 processing fee from the </a:t>
            </a:r>
            <a:r>
              <a:rPr lang="en-US" b="1" dirty="0">
                <a:solidFill>
                  <a:srgbClr val="FF0000"/>
                </a:solidFill>
              </a:rPr>
              <a:t>DEBTOR</a:t>
            </a:r>
            <a:r>
              <a:rPr lang="en-US" dirty="0"/>
              <a:t> for any successful intercept.</a:t>
            </a:r>
          </a:p>
        </p:txBody>
      </p:sp>
    </p:spTree>
    <p:extLst>
      <p:ext uri="{BB962C8B-B14F-4D97-AF65-F5344CB8AC3E}">
        <p14:creationId xmlns:p14="http://schemas.microsoft.com/office/powerpoint/2010/main" val="239589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76375"/>
          </a:xfrm>
        </p:spPr>
        <p:txBody>
          <a:bodyPr/>
          <a:lstStyle/>
          <a:p>
            <a:r>
              <a:rPr lang="en-US" dirty="0"/>
              <a:t>The MIS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3180" cy="462698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>
                <a:hlinkClick r:id="rId3"/>
              </a:rPr>
              <a:t>www.alintercept.org</a:t>
            </a:r>
            <a:endParaRPr lang="en-US" sz="3800" dirty="0"/>
          </a:p>
          <a:p>
            <a:r>
              <a:rPr lang="en-US" sz="3800" dirty="0"/>
              <a:t>How the process works</a:t>
            </a:r>
          </a:p>
          <a:p>
            <a:r>
              <a:rPr lang="en-US" sz="3800" dirty="0"/>
              <a:t>MIS Forms and documents:</a:t>
            </a:r>
          </a:p>
          <a:p>
            <a:pPr lvl="1"/>
            <a:r>
              <a:rPr lang="en-US" sz="3800" dirty="0"/>
              <a:t>Memorandum of Understanding &amp; Agreement</a:t>
            </a:r>
          </a:p>
          <a:p>
            <a:pPr lvl="1"/>
            <a:r>
              <a:rPr lang="en-US" sz="3800" dirty="0"/>
              <a:t>Participation Form</a:t>
            </a:r>
          </a:p>
          <a:p>
            <a:pPr lvl="1"/>
            <a:r>
              <a:rPr lang="en-US" sz="3800" dirty="0"/>
              <a:t>Direct Deposit Authorization Form</a:t>
            </a:r>
          </a:p>
          <a:p>
            <a:pPr lvl="1"/>
            <a:r>
              <a:rPr lang="en-US" sz="3800" dirty="0"/>
              <a:t>Direct Deposit Authorization Change Form</a:t>
            </a:r>
          </a:p>
          <a:p>
            <a:pPr lvl="1"/>
            <a:r>
              <a:rPr lang="en-US" sz="3800" dirty="0"/>
              <a:t>Sample “Notice of Intercept” Letter</a:t>
            </a:r>
          </a:p>
          <a:p>
            <a:pPr lvl="1"/>
            <a:r>
              <a:rPr lang="en-US" sz="3800" dirty="0"/>
              <a:t>Appeals Guidelines</a:t>
            </a:r>
          </a:p>
          <a:p>
            <a:r>
              <a:rPr lang="en-US" sz="3800" dirty="0"/>
              <a:t>Frequently Asked Questions (FAQ) Section</a:t>
            </a:r>
          </a:p>
          <a:p>
            <a:r>
              <a:rPr lang="en-US" sz="3800" dirty="0"/>
              <a:t>Video Tutorial and User Training Seminars Sections</a:t>
            </a:r>
          </a:p>
          <a:p>
            <a:r>
              <a:rPr lang="en-US" sz="3800" dirty="0"/>
              <a:t>Login link to access the system once your application is accepted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4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25"/>
            <a:ext cx="9095875" cy="53394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4079" y="1593835"/>
            <a:ext cx="603198" cy="504532"/>
            <a:chOff x="2010033" y="1696995"/>
            <a:chExt cx="686514" cy="564469"/>
          </a:xfrm>
        </p:grpSpPr>
        <p:sp>
          <p:nvSpPr>
            <p:cNvPr id="6" name="Cloud 5"/>
            <p:cNvSpPr/>
            <p:nvPr/>
          </p:nvSpPr>
          <p:spPr>
            <a:xfrm>
              <a:off x="2010033" y="1696995"/>
              <a:ext cx="686514" cy="421054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64965" y="1769022"/>
              <a:ext cx="5766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Step 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98914" y="1574463"/>
            <a:ext cx="614753" cy="536959"/>
            <a:chOff x="2010033" y="1696995"/>
            <a:chExt cx="686514" cy="564469"/>
          </a:xfrm>
        </p:grpSpPr>
        <p:sp>
          <p:nvSpPr>
            <p:cNvPr id="10" name="Cloud 9"/>
            <p:cNvSpPr/>
            <p:nvPr/>
          </p:nvSpPr>
          <p:spPr>
            <a:xfrm>
              <a:off x="2010033" y="1696995"/>
              <a:ext cx="686514" cy="421054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4965" y="1769022"/>
              <a:ext cx="5766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Step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20436" y="784116"/>
            <a:ext cx="656039" cy="482709"/>
            <a:chOff x="2010033" y="1696995"/>
            <a:chExt cx="686514" cy="564469"/>
          </a:xfrm>
        </p:grpSpPr>
        <p:sp>
          <p:nvSpPr>
            <p:cNvPr id="13" name="Cloud 12"/>
            <p:cNvSpPr/>
            <p:nvPr/>
          </p:nvSpPr>
          <p:spPr>
            <a:xfrm>
              <a:off x="2010033" y="1696995"/>
              <a:ext cx="686514" cy="421054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4965" y="1769022"/>
              <a:ext cx="5766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Step 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44422" y="2820553"/>
            <a:ext cx="634697" cy="514885"/>
            <a:chOff x="2010033" y="1696995"/>
            <a:chExt cx="686514" cy="564469"/>
          </a:xfrm>
        </p:grpSpPr>
        <p:sp>
          <p:nvSpPr>
            <p:cNvPr id="16" name="Cloud 15"/>
            <p:cNvSpPr/>
            <p:nvPr/>
          </p:nvSpPr>
          <p:spPr>
            <a:xfrm>
              <a:off x="2010033" y="1696995"/>
              <a:ext cx="686514" cy="421054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4965" y="1769022"/>
              <a:ext cx="5766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Step 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71310" y="1593835"/>
            <a:ext cx="567515" cy="575059"/>
            <a:chOff x="2010033" y="1696995"/>
            <a:chExt cx="686514" cy="564469"/>
          </a:xfrm>
        </p:grpSpPr>
        <p:sp>
          <p:nvSpPr>
            <p:cNvPr id="19" name="Cloud 18"/>
            <p:cNvSpPr/>
            <p:nvPr/>
          </p:nvSpPr>
          <p:spPr>
            <a:xfrm>
              <a:off x="2010033" y="1696995"/>
              <a:ext cx="686514" cy="421054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4965" y="1769022"/>
              <a:ext cx="5766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Step 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15690" y="2815214"/>
            <a:ext cx="604746" cy="462063"/>
            <a:chOff x="2010033" y="1696995"/>
            <a:chExt cx="686514" cy="564469"/>
          </a:xfrm>
        </p:grpSpPr>
        <p:sp>
          <p:nvSpPr>
            <p:cNvPr id="22" name="Cloud 21"/>
            <p:cNvSpPr/>
            <p:nvPr/>
          </p:nvSpPr>
          <p:spPr>
            <a:xfrm>
              <a:off x="2010033" y="1696995"/>
              <a:ext cx="686514" cy="421054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4965" y="1769022"/>
              <a:ext cx="5766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Step 6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12142" y="801629"/>
            <a:ext cx="598258" cy="531871"/>
            <a:chOff x="2010033" y="1696995"/>
            <a:chExt cx="686514" cy="564469"/>
          </a:xfrm>
        </p:grpSpPr>
        <p:sp>
          <p:nvSpPr>
            <p:cNvPr id="25" name="Cloud 24"/>
            <p:cNvSpPr/>
            <p:nvPr/>
          </p:nvSpPr>
          <p:spPr>
            <a:xfrm>
              <a:off x="2010033" y="1696995"/>
              <a:ext cx="686514" cy="421054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4965" y="1769022"/>
              <a:ext cx="5766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Step 7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98914" y="2863045"/>
            <a:ext cx="614753" cy="537380"/>
            <a:chOff x="2010033" y="1696995"/>
            <a:chExt cx="686514" cy="564469"/>
          </a:xfrm>
        </p:grpSpPr>
        <p:sp>
          <p:nvSpPr>
            <p:cNvPr id="28" name="Cloud 27"/>
            <p:cNvSpPr/>
            <p:nvPr/>
          </p:nvSpPr>
          <p:spPr>
            <a:xfrm>
              <a:off x="2010033" y="1696995"/>
              <a:ext cx="686514" cy="421054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4965" y="1769022"/>
              <a:ext cx="57664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Step 8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12" y="5419418"/>
            <a:ext cx="1101049" cy="11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603" y="2673752"/>
            <a:ext cx="395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movie showing the input of new debt in the MIS system</a:t>
            </a:r>
          </a:p>
        </p:txBody>
      </p:sp>
      <p:pic>
        <p:nvPicPr>
          <p:cNvPr id="8" name="358FE10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281" y="0"/>
            <a:ext cx="850992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3467" y="90338"/>
            <a:ext cx="2230242" cy="534130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Video </a:t>
            </a:r>
          </a:p>
        </p:txBody>
      </p:sp>
    </p:spTree>
    <p:extLst>
      <p:ext uri="{BB962C8B-B14F-4D97-AF65-F5344CB8AC3E}">
        <p14:creationId xmlns:p14="http://schemas.microsoft.com/office/powerpoint/2010/main" val="4178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8797" y="2466363"/>
            <a:ext cx="177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May 4,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9769" y="3203778"/>
            <a:ext cx="1954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740,868 </a:t>
            </a:r>
            <a:r>
              <a:rPr kumimoji="0" lang="en-US" sz="20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850" y="3554026"/>
            <a:ext cx="702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Seven Hundred Forty Thousand Eight Hundred Sixty Eight and</a:t>
            </a:r>
            <a:endParaRPr kumimoji="0" lang="en-US" sz="1800" b="0" i="0" u="sng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7782" y="3536722"/>
            <a:ext cx="381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072" y="4228050"/>
            <a:ext cx="3380762" cy="36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6F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114 MIS Members</a:t>
            </a:r>
            <a:endParaRPr kumimoji="0" lang="en-US" sz="1800" b="0" i="0" u="sng" strike="noStrike" kern="1200" cap="none" spc="0" normalizeH="0" baseline="30000" noProof="0" dirty="0">
              <a:ln>
                <a:noFill/>
              </a:ln>
              <a:solidFill>
                <a:srgbClr val="4E6F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19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Money recovered for our municipalities so far</a:t>
            </a:r>
          </a:p>
        </p:txBody>
      </p:sp>
    </p:spTree>
    <p:extLst>
      <p:ext uri="{BB962C8B-B14F-4D97-AF65-F5344CB8AC3E}">
        <p14:creationId xmlns:p14="http://schemas.microsoft.com/office/powerpoint/2010/main" val="2542273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embedded=true|recordStart=0|recordEnd=37600|recordLength=37600|start=0|end=37600|audioFormat=00000000-0000-0000-0000-000000000000|audioRate=0|muted=false|volume=0.8|fadeIn=0|fadeOut=0|videoFormat={34363248-0000-0010-8000-00AA00389B71}|videoRate=10|videoWidth=680|videoHeight=548"/>
</p:tagLst>
</file>

<file path=ppt/theme/theme1.xml><?xml version="1.0" encoding="utf-8"?>
<a:theme xmlns:a="http://schemas.openxmlformats.org/drawingml/2006/main" name="MI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 Theme" id="{FA631A8E-847E-4512-8F00-DF81928361EB}" vid="{5209757F-2113-4B13-B62C-79E7F0B962E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 Theme</Template>
  <TotalTime>2665</TotalTime>
  <Words>441</Words>
  <Application>Microsoft Office PowerPoint</Application>
  <PresentationFormat>On-screen Show (4:3)</PresentationFormat>
  <Paragraphs>74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MIS Theme</vt:lpstr>
      <vt:lpstr>1_Office Theme</vt:lpstr>
      <vt:lpstr>Orientation</vt:lpstr>
      <vt:lpstr>Background &amp; History</vt:lpstr>
      <vt:lpstr>What is MIS ?</vt:lpstr>
      <vt:lpstr>What MIS is NOT</vt:lpstr>
      <vt:lpstr>What does MIS cost?</vt:lpstr>
      <vt:lpstr>The MIS Website</vt:lpstr>
      <vt:lpstr>PowerPoint Presentation</vt:lpstr>
      <vt:lpstr>PowerPoint Presentation</vt:lpstr>
      <vt:lpstr>PowerPoint Presentation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Buttenshaw</dc:creator>
  <cp:lastModifiedBy>Julia Heflin</cp:lastModifiedBy>
  <cp:revision>220</cp:revision>
  <dcterms:created xsi:type="dcterms:W3CDTF">2015-06-25T19:31:26Z</dcterms:created>
  <dcterms:modified xsi:type="dcterms:W3CDTF">2017-05-16T12:20:23Z</dcterms:modified>
</cp:coreProperties>
</file>